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318" r:id="rId2"/>
    <p:sldId id="321" r:id="rId3"/>
    <p:sldId id="324" r:id="rId4"/>
    <p:sldId id="325" r:id="rId5"/>
    <p:sldId id="326" r:id="rId6"/>
    <p:sldId id="322" r:id="rId7"/>
    <p:sldId id="323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80FF00"/>
    <a:srgbClr val="00FF00"/>
    <a:srgbClr val="669B48"/>
    <a:srgbClr val="FFCC00"/>
    <a:srgbClr val="FFCC66"/>
    <a:srgbClr val="004522"/>
    <a:srgbClr val="3EB4DD"/>
    <a:srgbClr val="D4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5026" autoAdjust="0"/>
    <p:restoredTop sz="90370" autoAdjust="0"/>
  </p:normalViewPr>
  <p:slideViewPr>
    <p:cSldViewPr snapToGrid="0">
      <p:cViewPr varScale="1">
        <p:scale>
          <a:sx n="109" d="100"/>
          <a:sy n="109" d="100"/>
        </p:scale>
        <p:origin x="-1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22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Visual Studio Live Orlando 2010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D4969B4-870A-4C7D-A2EF-93F7A6753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8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Franklin Gothic Medium" pitchFamily="34" charset="0"/>
              </a:defRPr>
            </a:lvl1pPr>
          </a:lstStyle>
          <a:p>
            <a:r>
              <a:rPr lang="en-US"/>
              <a:t>Visual Studio Live Orlando 2010MGB 2003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latin typeface="Franklin Gothic Medium" pitchFamily="34" charset="0"/>
                <a:cs typeface="Arial" charset="0"/>
              </a:defRPr>
            </a:lvl1pPr>
          </a:lstStyle>
          <a:p>
            <a:r>
              <a:rPr lang="en-US">
                <a:cs typeface="+mn-cs"/>
              </a:rPr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cs typeface="+mn-cs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Franklin Gothic Medium" pitchFamily="34" charset="0"/>
              </a:defRPr>
            </a:lvl1pPr>
          </a:lstStyle>
          <a:p>
            <a:fld id="{B2700F27-1DCA-4AD2-91A3-5D2F9230D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131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Visual Studio Live Orlando 2010MGB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936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869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712788"/>
            <a:ext cx="1843088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712788"/>
            <a:ext cx="5380037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51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578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0932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012950"/>
            <a:ext cx="3608387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2012950"/>
            <a:ext cx="3608388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037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42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25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7688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6160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3238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712788"/>
            <a:ext cx="7369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012950"/>
            <a:ext cx="7369175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xStyles>
    <p:titleStyle>
      <a:lvl1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2pPr>
      <a:lvl3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3pPr>
      <a:lvl4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4pPr>
      <a:lvl5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5pPr>
      <a:lvl6pPr marL="4572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6pPr>
      <a:lvl7pPr marL="9144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7pPr>
      <a:lvl8pPr marL="13716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8pPr>
      <a:lvl9pPr marL="18288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80FF00"/>
          </a:solidFill>
          <a:effectLst>
            <a:outerShdw blurRad="38100" dist="38100" dir="2700000" algn="tl">
              <a:srgbClr val="000000"/>
            </a:outerShdw>
          </a:effectLst>
          <a:latin typeface="Arial Black" pitchFamily="84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Clr>
          <a:srgbClr val="0077B0"/>
        </a:buClr>
        <a:buSzPct val="75000"/>
        <a:buFont typeface="Times" charset="0"/>
        <a:buChar char="•"/>
        <a:tabLst>
          <a:tab pos="1387475" algn="l"/>
          <a:tab pos="1706563" algn="l"/>
          <a:tab pos="2079625" algn="l"/>
        </a:tabLs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Clr>
          <a:srgbClr val="0077B0"/>
        </a:buClr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rgbClr val="D4D4D4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80FF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2165985"/>
            <a:ext cx="5210175" cy="1741488"/>
          </a:xfrm>
        </p:spPr>
        <p:txBody>
          <a:bodyPr/>
          <a:lstStyle/>
          <a:p>
            <a:r>
              <a:rPr lang="en-US" b="1" dirty="0" smtClean="0"/>
              <a:t>What's New in Visual Studio 2010 Debugging</a:t>
            </a:r>
            <a:endParaRPr lang="en-US" dirty="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539750" y="3795713"/>
            <a:ext cx="415417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Brian Peek</a:t>
            </a:r>
          </a:p>
          <a:p>
            <a:pPr eaLnBrk="1" hangingPunct="1"/>
            <a:r>
              <a:rPr lang="en-US" sz="1800" dirty="0">
                <a:solidFill>
                  <a:srgbClr val="80FF00"/>
                </a:solidFill>
                <a:latin typeface="Arial" charset="0"/>
              </a:rPr>
              <a:t>Senior Consultant, ASPSOFT, Inc.</a:t>
            </a:r>
          </a:p>
          <a:p>
            <a:pPr eaLnBrk="1" hangingPunct="1"/>
            <a:r>
              <a:rPr lang="en-US" sz="1800" dirty="0">
                <a:solidFill>
                  <a:srgbClr val="80FF00"/>
                </a:solidFill>
                <a:latin typeface="Arial" charset="0"/>
              </a:rPr>
              <a:t>Microsoft MVP - C#</a:t>
            </a:r>
          </a:p>
          <a:p>
            <a:pPr eaLnBrk="1" hangingPunct="1"/>
            <a:r>
              <a:rPr lang="en-US" sz="1800" dirty="0">
                <a:solidFill>
                  <a:srgbClr val="80FF00"/>
                </a:solidFill>
                <a:latin typeface="Arial" charset="0"/>
              </a:rPr>
              <a:t>http://www.brianpeek.com</a:t>
            </a:r>
            <a:r>
              <a:rPr lang="en-US" sz="1800" dirty="0" smtClean="0">
                <a:solidFill>
                  <a:srgbClr val="80FF00"/>
                </a:solidFill>
                <a:latin typeface="Arial" charset="0"/>
              </a:rPr>
              <a:t>/</a:t>
            </a:r>
          </a:p>
          <a:p>
            <a:pPr eaLnBrk="1" hangingPunct="1"/>
            <a:r>
              <a:rPr lang="en-US" sz="1800" dirty="0" smtClean="0">
                <a:solidFill>
                  <a:srgbClr val="80FF00"/>
                </a:solidFill>
                <a:latin typeface="Arial" charset="0"/>
              </a:rPr>
              <a:t>Twitter: @</a:t>
            </a:r>
            <a:r>
              <a:rPr lang="en-US" sz="1800" smtClean="0">
                <a:solidFill>
                  <a:srgbClr val="80FF00"/>
                </a:solidFill>
                <a:latin typeface="Arial" charset="0"/>
              </a:rPr>
              <a:t>BrianPeek</a:t>
            </a:r>
            <a:endParaRPr lang="en-US" sz="1800" dirty="0">
              <a:solidFill>
                <a:srgbClr val="80FF00"/>
              </a:solidFill>
              <a:latin typeface="Arial" charset="0"/>
            </a:endParaRPr>
          </a:p>
          <a:p>
            <a:pPr eaLnBrk="1" hangingPunct="1"/>
            <a:endParaRPr lang="en-US" sz="1800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b="0" dirty="0">
              <a:latin typeface="Times New Roman" pitchFamily="84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558482" y="5830570"/>
            <a:ext cx="1912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>
                <a:latin typeface="Arial" charset="0"/>
              </a:rPr>
              <a:t>Level: </a:t>
            </a:r>
            <a:r>
              <a:rPr lang="en-US" b="0" dirty="0">
                <a:solidFill>
                  <a:srgbClr val="80FF00"/>
                </a:solidFill>
                <a:latin typeface="Arial" charset="0"/>
              </a:rPr>
              <a:t>Intermediate</a:t>
            </a: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 </a:t>
            </a:r>
            <a:r>
              <a:rPr lang="en-US" dirty="0"/>
              <a:t>any window (debugger, editor, etc.) out of the IDE and place it on any monitor</a:t>
            </a:r>
          </a:p>
          <a:p>
            <a:r>
              <a:rPr lang="en-US" dirty="0" smtClean="0"/>
              <a:t>Windows are easily re-docked back into 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92" y="1387308"/>
            <a:ext cx="7369175" cy="4241800"/>
          </a:xfrm>
        </p:spPr>
        <p:txBody>
          <a:bodyPr/>
          <a:lstStyle/>
          <a:p>
            <a:r>
              <a:rPr lang="en-US" dirty="0" smtClean="0"/>
              <a:t>Parallel Stacks window shows currently executing threads and tasks in the application</a:t>
            </a:r>
          </a:p>
          <a:p>
            <a:r>
              <a:rPr lang="en-US" dirty="0" smtClean="0"/>
              <a:t>Shows graph of executing threads as well as call stacks for each thread</a:t>
            </a:r>
          </a:p>
          <a:p>
            <a:r>
              <a:rPr lang="en-US" dirty="0"/>
              <a:t>This window can be used in conjunction with the standard Threads </a:t>
            </a:r>
            <a:r>
              <a:rPr lang="en-US" dirty="0" smtClean="0"/>
              <a:t>and </a:t>
            </a:r>
            <a:r>
              <a:rPr lang="en-US" dirty="0"/>
              <a:t>Call Stack window to get additional information, or you can drill down from this window for call stack </a:t>
            </a:r>
            <a:r>
              <a:rPr lang="en-US" dirty="0" smtClean="0"/>
              <a:t>info</a:t>
            </a:r>
          </a:p>
          <a:p>
            <a:r>
              <a:rPr lang="en-US" dirty="0" smtClean="0"/>
              <a:t>Blue highlight shows path of current task/thread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3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Stacks</a:t>
            </a:r>
            <a:endParaRPr lang="en-US" dirty="0"/>
          </a:p>
        </p:txBody>
      </p:sp>
      <p:pic>
        <p:nvPicPr>
          <p:cNvPr id="4" name="Picture 2" descr="C:\Users\Brian\AppData\Local\Temp\SNAGHTML8f5168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385887"/>
            <a:ext cx="43624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Brian\AppData\Local\Temp\SNAGHTMLfa3898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3987799"/>
            <a:ext cx="63055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8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the new Task Parallel Library additions to .NET4, this window will show currently executing Tasks, their running status, the owning thread, and tons of other information</a:t>
            </a:r>
          </a:p>
          <a:p>
            <a:r>
              <a:rPr lang="en-US" dirty="0" smtClean="0"/>
              <a:t>Threads can be frozen </a:t>
            </a:r>
          </a:p>
          <a:p>
            <a:r>
              <a:rPr lang="en-US" dirty="0" smtClean="0"/>
              <a:t>Ability to “flag” tasks and interact with in Parallel Stacks 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Tasks</a:t>
            </a:r>
            <a:endParaRPr lang="en-US" dirty="0"/>
          </a:p>
        </p:txBody>
      </p:sp>
      <p:pic>
        <p:nvPicPr>
          <p:cNvPr id="1032" name="Picture 8" descr="C:\Users\Brian\AppData\Local\Temp\SNAGHTMLfa1df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4" y="2771775"/>
            <a:ext cx="76866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44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712788"/>
            <a:ext cx="7526337" cy="609600"/>
          </a:xfrm>
        </p:spPr>
        <p:txBody>
          <a:bodyPr/>
          <a:lstStyle/>
          <a:p>
            <a:r>
              <a:rPr lang="en-US" dirty="0" err="1" smtClean="0"/>
              <a:t>IntelliTrace</a:t>
            </a:r>
            <a:r>
              <a:rPr lang="en-US" dirty="0" smtClean="0"/>
              <a:t> (Historical Debugging)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available in VS2010 Ultimate</a:t>
            </a:r>
          </a:p>
          <a:p>
            <a:r>
              <a:rPr lang="en-US" dirty="0" smtClean="0"/>
              <a:t>Creates tracing logs which can be viewed in IDE showing application execution</a:t>
            </a:r>
          </a:p>
          <a:p>
            <a:r>
              <a:rPr lang="en-US" dirty="0" smtClean="0"/>
              <a:t>Inspect variables during the process</a:t>
            </a:r>
          </a:p>
          <a:p>
            <a:r>
              <a:rPr lang="en-US" dirty="0" smtClean="0"/>
              <a:t>Run through debugger as though it were executing through your machine directly</a:t>
            </a:r>
          </a:p>
          <a:p>
            <a:r>
              <a:rPr lang="en-US" dirty="0" smtClean="0"/>
              <a:t>32-bit / x86 ONLY!!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1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IntelliTrace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838" y="1657888"/>
            <a:ext cx="7369175" cy="4241800"/>
          </a:xfrm>
        </p:spPr>
        <p:txBody>
          <a:bodyPr/>
          <a:lstStyle/>
          <a:p>
            <a:r>
              <a:rPr lang="en-US" dirty="0" smtClean="0"/>
              <a:t>Latest Azure SDK supports deploying services with </a:t>
            </a:r>
            <a:r>
              <a:rPr lang="en-US" dirty="0" err="1" smtClean="0"/>
              <a:t>IntelliTrace</a:t>
            </a:r>
            <a:r>
              <a:rPr lang="en-US" dirty="0" smtClean="0"/>
              <a:t> enabled</a:t>
            </a:r>
          </a:p>
          <a:p>
            <a:r>
              <a:rPr lang="en-US" dirty="0" smtClean="0"/>
              <a:t>Microsoft Test Manager and VS2010 Unit tests can use </a:t>
            </a:r>
            <a:r>
              <a:rPr lang="en-US" dirty="0" err="1" smtClean="0"/>
              <a:t>IntelliTrace</a:t>
            </a:r>
            <a:endParaRPr lang="en-US" dirty="0" smtClean="0"/>
          </a:p>
          <a:p>
            <a:r>
              <a:rPr lang="en-US" dirty="0" smtClean="0"/>
              <a:t>If you want to use on a machine without VS2010, requires some extra hacking that isn’t supported (and perhaps not licensed…)</a:t>
            </a:r>
          </a:p>
          <a:p>
            <a:pPr lvl="1"/>
            <a:r>
              <a:rPr lang="en-US" dirty="0" smtClean="0"/>
              <a:t>Great post by </a:t>
            </a:r>
            <a:r>
              <a:rPr lang="en-US" dirty="0"/>
              <a:t>Naveen </a:t>
            </a:r>
            <a:r>
              <a:rPr lang="en-US" dirty="0" err="1" smtClean="0"/>
              <a:t>Srinivasan</a:t>
            </a:r>
            <a:r>
              <a:rPr lang="en-US" dirty="0" smtClean="0"/>
              <a:t>: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http://tinyurl.com/intellitracehack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6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IntelliTrace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8" y="1270000"/>
            <a:ext cx="7369175" cy="4241800"/>
          </a:xfrm>
        </p:spPr>
        <p:txBody>
          <a:bodyPr/>
          <a:lstStyle/>
          <a:p>
            <a:r>
              <a:rPr lang="en-US" dirty="0" err="1" smtClean="0"/>
              <a:t>IntelliTrace</a:t>
            </a:r>
            <a:r>
              <a:rPr lang="en-US" dirty="0" smtClean="0"/>
              <a:t> can be configured from the standard Tools -&gt; Options dialog</a:t>
            </a:r>
          </a:p>
          <a:p>
            <a:r>
              <a:rPr lang="en-US" dirty="0"/>
              <a:t>Different levels of tracing available</a:t>
            </a:r>
          </a:p>
          <a:p>
            <a:pPr lvl="1"/>
            <a:r>
              <a:rPr lang="en-US" dirty="0"/>
              <a:t>By default, traces specific </a:t>
            </a:r>
            <a:r>
              <a:rPr lang="en-US" dirty="0" err="1"/>
              <a:t>IntelliTrace</a:t>
            </a:r>
            <a:r>
              <a:rPr lang="en-US" dirty="0"/>
              <a:t> Events only</a:t>
            </a:r>
          </a:p>
          <a:p>
            <a:pPr lvl="1"/>
            <a:r>
              <a:rPr lang="en-US" dirty="0"/>
              <a:t>Can turn on “call information”, but much slower</a:t>
            </a:r>
          </a:p>
          <a:p>
            <a:pPr lvl="1"/>
            <a:r>
              <a:rPr lang="en-US" dirty="0"/>
              <a:t>Can specify exactly what events are traced or ignored</a:t>
            </a:r>
          </a:p>
          <a:p>
            <a:pPr lvl="1"/>
            <a:r>
              <a:rPr lang="en-US" dirty="0"/>
              <a:t>Can also </a:t>
            </a:r>
            <a:r>
              <a:rPr lang="en-US" dirty="0" smtClean="0"/>
              <a:t>specify </a:t>
            </a:r>
            <a:r>
              <a:rPr lang="en-US" dirty="0"/>
              <a:t>what modules are traced or </a:t>
            </a:r>
            <a:r>
              <a:rPr lang="en-US" dirty="0" smtClean="0"/>
              <a:t>ignored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9" y="4181475"/>
            <a:ext cx="4604841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4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IntelliTrace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1" y="1260475"/>
            <a:ext cx="7369175" cy="4241800"/>
          </a:xfrm>
        </p:spPr>
        <p:txBody>
          <a:bodyPr/>
          <a:lstStyle/>
          <a:p>
            <a:r>
              <a:rPr lang="en-US" dirty="0" smtClean="0"/>
              <a:t>Fine-grained control over which events are collected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6" y="2124075"/>
            <a:ext cx="72104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15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IntelliTrace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289050"/>
            <a:ext cx="7369175" cy="4241800"/>
          </a:xfrm>
        </p:spPr>
        <p:txBody>
          <a:bodyPr/>
          <a:lstStyle/>
          <a:p>
            <a:r>
              <a:rPr lang="en-US" dirty="0" smtClean="0"/>
              <a:t>Run your application in debug mode in VS</a:t>
            </a:r>
          </a:p>
          <a:p>
            <a:r>
              <a:rPr lang="en-US" dirty="0" smtClean="0"/>
              <a:t>When breakpoint is hit or debugging is paused, view the </a:t>
            </a:r>
            <a:r>
              <a:rPr lang="en-US" dirty="0" err="1" smtClean="0"/>
              <a:t>IntelliTrace</a:t>
            </a:r>
            <a:r>
              <a:rPr lang="en-US" dirty="0" smtClean="0"/>
              <a:t> tab for what events have been collected since the start of the debug session</a:t>
            </a:r>
          </a:p>
          <a:p>
            <a:r>
              <a:rPr lang="en-US" dirty="0" smtClean="0"/>
              <a:t>Pull out interesting data like executed SQL automatically, even with LINQ</a:t>
            </a:r>
          </a:p>
          <a:p>
            <a:r>
              <a:rPr lang="en-US" dirty="0" smtClean="0"/>
              <a:t>Search for a specific line of code</a:t>
            </a:r>
          </a:p>
          <a:p>
            <a:r>
              <a:rPr lang="en-US" dirty="0" smtClean="0"/>
              <a:t>Navigate through code with icons in editor gutter</a:t>
            </a:r>
          </a:p>
          <a:p>
            <a:r>
              <a:rPr lang="en-US" dirty="0" smtClean="0"/>
              <a:t>View local variables in each method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1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887413" y="1403350"/>
            <a:ext cx="7369175" cy="4241800"/>
          </a:xfrm>
        </p:spPr>
        <p:txBody>
          <a:bodyPr/>
          <a:lstStyle/>
          <a:p>
            <a:r>
              <a:rPr lang="en-US" sz="2400" dirty="0" smtClean="0"/>
              <a:t>New UI features</a:t>
            </a:r>
          </a:p>
          <a:p>
            <a:pPr lvl="1"/>
            <a:r>
              <a:rPr lang="en-US" sz="2000" dirty="0"/>
              <a:t>Call Hierarchy</a:t>
            </a:r>
          </a:p>
          <a:p>
            <a:pPr lvl="1"/>
            <a:r>
              <a:rPr lang="en-US" sz="2000" dirty="0"/>
              <a:t>Sequence Diagrams</a:t>
            </a:r>
          </a:p>
          <a:p>
            <a:pPr lvl="1"/>
            <a:r>
              <a:rPr lang="en-US" sz="2000" dirty="0"/>
              <a:t>Dependency Graphs </a:t>
            </a:r>
            <a:endParaRPr lang="en-US" sz="2000" dirty="0" smtClean="0"/>
          </a:p>
          <a:p>
            <a:pPr lvl="1"/>
            <a:r>
              <a:rPr lang="en-US" sz="2000" dirty="0" smtClean="0"/>
              <a:t>Variable Pinning</a:t>
            </a:r>
          </a:p>
          <a:p>
            <a:pPr lvl="1"/>
            <a:r>
              <a:rPr lang="en-US" sz="2000" dirty="0" smtClean="0"/>
              <a:t>Breakpoint Enhancements</a:t>
            </a:r>
          </a:p>
          <a:p>
            <a:r>
              <a:rPr lang="en-US" sz="2400" dirty="0" smtClean="0"/>
              <a:t>Output Window</a:t>
            </a:r>
          </a:p>
          <a:p>
            <a:r>
              <a:rPr lang="en-US" sz="2400" dirty="0" smtClean="0"/>
              <a:t>WPF Tree Visualizer</a:t>
            </a:r>
          </a:p>
          <a:p>
            <a:r>
              <a:rPr lang="en-US" sz="2400" dirty="0" smtClean="0"/>
              <a:t>Parallel Tasks / Stacks / Threads</a:t>
            </a:r>
          </a:p>
          <a:p>
            <a:r>
              <a:rPr lang="en-US" sz="2400" dirty="0" err="1" smtClean="0"/>
              <a:t>IntelliTrace</a:t>
            </a:r>
            <a:r>
              <a:rPr lang="en-US" sz="2400" dirty="0" smtClean="0"/>
              <a:t> / Historical debugging</a:t>
            </a:r>
          </a:p>
          <a:p>
            <a:r>
              <a:rPr lang="en-US" sz="2400" dirty="0" smtClean="0"/>
              <a:t>Not going to have a lot of slides, but will demonstrate each item live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220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IntelliTrace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838" y="1479550"/>
            <a:ext cx="7369175" cy="4241800"/>
          </a:xfrm>
        </p:spPr>
        <p:txBody>
          <a:bodyPr/>
          <a:lstStyle/>
          <a:p>
            <a:r>
              <a:rPr lang="en-US" dirty="0" smtClean="0"/>
              <a:t>By loading an </a:t>
            </a:r>
            <a:r>
              <a:rPr lang="en-US" dirty="0" err="1" smtClean="0"/>
              <a:t>IntelliTrace</a:t>
            </a:r>
            <a:r>
              <a:rPr lang="en-US" dirty="0" smtClean="0"/>
              <a:t> “</a:t>
            </a:r>
            <a:r>
              <a:rPr lang="en-US" dirty="0" err="1" smtClean="0"/>
              <a:t>iTrace</a:t>
            </a:r>
            <a:r>
              <a:rPr lang="en-US" dirty="0" smtClean="0"/>
              <a:t>” file, you can view and use </a:t>
            </a:r>
            <a:r>
              <a:rPr lang="en-US" dirty="0" err="1" smtClean="0"/>
              <a:t>IntelliTrace</a:t>
            </a:r>
            <a:r>
              <a:rPr lang="en-US" dirty="0" smtClean="0"/>
              <a:t> information directly</a:t>
            </a:r>
          </a:p>
          <a:p>
            <a:r>
              <a:rPr lang="en-US" dirty="0" smtClean="0"/>
              <a:t>These are stored on the local hard drive at location specified in configuration, or can be attached to bugs when using Test Manager and TFS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7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IntelliTrace</a:t>
            </a:r>
            <a:r>
              <a:rPr lang="en-US" dirty="0" smtClean="0"/>
              <a:t> Sample Output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0250" y="1519771"/>
            <a:ext cx="49339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05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63" y="1479550"/>
            <a:ext cx="7369175" cy="4241800"/>
          </a:xfrm>
        </p:spPr>
        <p:txBody>
          <a:bodyPr/>
          <a:lstStyle/>
          <a:p>
            <a:r>
              <a:rPr lang="en-US" dirty="0" smtClean="0"/>
              <a:t>Me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http://www.brianpeek.com/</a:t>
            </a:r>
          </a:p>
          <a:p>
            <a:r>
              <a:rPr lang="en-US" b="1" dirty="0" smtClean="0"/>
              <a:t>Slides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http://www.brianpeek.com/events/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New debugging features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http://</a:t>
            </a:r>
            <a:r>
              <a:rPr lang="en-US" b="1" dirty="0" smtClean="0">
                <a:solidFill>
                  <a:srgbClr val="FF0000"/>
                </a:solidFill>
              </a:rPr>
              <a:t>tinyurl.com/vs2010newdebug</a:t>
            </a:r>
          </a:p>
          <a:p>
            <a:r>
              <a:rPr lang="en-US" dirty="0" smtClean="0"/>
              <a:t>MSDN Article on </a:t>
            </a:r>
            <a:r>
              <a:rPr lang="en-US" dirty="0" err="1" smtClean="0"/>
              <a:t>IntelliTrace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http://</a:t>
            </a:r>
            <a:r>
              <a:rPr lang="en-US" b="1" dirty="0" smtClean="0">
                <a:solidFill>
                  <a:srgbClr val="FF0000"/>
                </a:solidFill>
              </a:rPr>
              <a:t>tinyurl.com/msdnintellitrace</a:t>
            </a:r>
          </a:p>
          <a:p>
            <a:r>
              <a:rPr lang="en-US" dirty="0" smtClean="0"/>
              <a:t>Information on Parallel debugging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http://www.danielmoth.com/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8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Hierarchy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on context-menu at all times</a:t>
            </a:r>
          </a:p>
          <a:p>
            <a:r>
              <a:rPr lang="en-US" dirty="0" smtClean="0"/>
              <a:t>View calls to/from methods and navigate to locations</a:t>
            </a:r>
            <a:endParaRPr lang="en-US" dirty="0"/>
          </a:p>
        </p:txBody>
      </p:sp>
      <p:pic>
        <p:nvPicPr>
          <p:cNvPr id="6" name="Snagit_PPTDC4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10" y="3782522"/>
            <a:ext cx="8135781" cy="234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3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on context-menu at all times</a:t>
            </a:r>
          </a:p>
          <a:p>
            <a:r>
              <a:rPr lang="en-US" dirty="0" smtClean="0"/>
              <a:t>Diagram of call structure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219450"/>
            <a:ext cx="3048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22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06" y="1308100"/>
            <a:ext cx="7779483" cy="4241800"/>
          </a:xfrm>
        </p:spPr>
        <p:txBody>
          <a:bodyPr/>
          <a:lstStyle/>
          <a:p>
            <a:r>
              <a:rPr lang="en-US" dirty="0" smtClean="0"/>
              <a:t>Available in VS2010 Ultimate only</a:t>
            </a:r>
          </a:p>
          <a:p>
            <a:r>
              <a:rPr lang="en-US" dirty="0" smtClean="0"/>
              <a:t>Architecture -&gt; Generate Dependency Graph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445" y="2343149"/>
            <a:ext cx="4158843" cy="432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5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 variables to the IDE</a:t>
            </a:r>
          </a:p>
          <a:p>
            <a:pPr lvl="1"/>
            <a:r>
              <a:rPr lang="en-US" dirty="0" smtClean="0"/>
              <a:t>Add comments</a:t>
            </a:r>
          </a:p>
          <a:p>
            <a:pPr lvl="1"/>
            <a:r>
              <a:rPr lang="en-US" dirty="0" smtClean="0"/>
              <a:t>Edit values</a:t>
            </a:r>
          </a:p>
          <a:p>
            <a:pPr lvl="1"/>
            <a:r>
              <a:rPr lang="en-US" dirty="0" smtClean="0"/>
              <a:t>Saved across sessions</a:t>
            </a:r>
          </a:p>
          <a:p>
            <a:pPr lvl="1"/>
            <a:r>
              <a:rPr lang="en-US" dirty="0" smtClean="0"/>
              <a:t>Last value shown at next session</a:t>
            </a:r>
          </a:p>
          <a:p>
            <a:pPr lvl="1"/>
            <a:r>
              <a:rPr lang="en-US" dirty="0" smtClean="0"/>
              <a:t>Can be imported and exported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86300"/>
            <a:ext cx="42291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79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Breakpoints can now be named and grouped</a:t>
            </a:r>
          </a:p>
          <a:p>
            <a:r>
              <a:rPr lang="en-US" dirty="0" smtClean="0"/>
              <a:t>Breakpoints can be imported and exported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429000"/>
            <a:ext cx="71326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03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327150"/>
            <a:ext cx="7369175" cy="4241800"/>
          </a:xfrm>
        </p:spPr>
        <p:txBody>
          <a:bodyPr/>
          <a:lstStyle/>
          <a:p>
            <a:r>
              <a:rPr lang="en-US" dirty="0" smtClean="0"/>
              <a:t>IDE now allows setting levels of output for specific bits of information</a:t>
            </a:r>
            <a:endParaRPr lang="en-US" dirty="0"/>
          </a:p>
        </p:txBody>
      </p:sp>
      <p:pic>
        <p:nvPicPr>
          <p:cNvPr id="2050" name="Picture 2" descr="C:\Users\Brian\AppData\Local\Temp\SNAGHTMLf66004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200" y="2246108"/>
            <a:ext cx="7209524" cy="419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72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WPF Tree Visualizer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63" y="1289050"/>
            <a:ext cx="7369175" cy="4241800"/>
          </a:xfrm>
        </p:spPr>
        <p:txBody>
          <a:bodyPr/>
          <a:lstStyle/>
          <a:p>
            <a:r>
              <a:rPr lang="en-US" dirty="0" smtClean="0"/>
              <a:t>Use the standard magnifying glass icon in a watch window on the WPF item</a:t>
            </a:r>
            <a:endParaRPr lang="en-US" dirty="0"/>
          </a:p>
        </p:txBody>
      </p:sp>
      <p:pic>
        <p:nvPicPr>
          <p:cNvPr id="3074" name="Picture 2" descr="C:\Users\Brian\AppData\Local\Temp\SNAGHTMLf6d5b3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3" y="3044870"/>
            <a:ext cx="6435727" cy="359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095498"/>
            <a:ext cx="8075613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 bwMode="auto">
          <a:xfrm>
            <a:off x="7100557" y="2095498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1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ual Studio Live Orlando 2010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isual Studio Live Orlando 201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isual Studio Live Orlando 2010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 Orlando 20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 Orlando 2010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 Orlando 2010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 Orlando 2010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 Orlando 2010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 Orlando 2010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12595</TotalTime>
  <Words>681</Words>
  <Application>Microsoft Office PowerPoint</Application>
  <PresentationFormat>On-screen Show (4:3)</PresentationFormat>
  <Paragraphs>103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Visual Studio Live Orlando 2010</vt:lpstr>
      <vt:lpstr>What's New in Visual Studio 2010 Debugging</vt:lpstr>
      <vt:lpstr>Agenda</vt:lpstr>
      <vt:lpstr>Call Hierarchy</vt:lpstr>
      <vt:lpstr>Sequence Diagrams</vt:lpstr>
      <vt:lpstr>Dependency Diagrams</vt:lpstr>
      <vt:lpstr>Pinning</vt:lpstr>
      <vt:lpstr>Breakpoints</vt:lpstr>
      <vt:lpstr>Output Window</vt:lpstr>
      <vt:lpstr>WPF Tree Visualizer</vt:lpstr>
      <vt:lpstr>Multiple Monitors</vt:lpstr>
      <vt:lpstr>Parallel Stacks</vt:lpstr>
      <vt:lpstr>Parallel Stacks</vt:lpstr>
      <vt:lpstr>Parallel Tasks</vt:lpstr>
      <vt:lpstr>Parallel Tasks</vt:lpstr>
      <vt:lpstr>IntelliTrace (Historical Debugging)</vt:lpstr>
      <vt:lpstr>IntelliTrace</vt:lpstr>
      <vt:lpstr>Configuring IntelliTrace</vt:lpstr>
      <vt:lpstr>Configuring IntelliTrace</vt:lpstr>
      <vt:lpstr>Using IntelliTrace</vt:lpstr>
      <vt:lpstr>Using IntelliTrace</vt:lpstr>
      <vt:lpstr>IntelliTrace Sample Output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Brian</dc:creator>
  <cp:lastModifiedBy>Brian</cp:lastModifiedBy>
  <cp:revision>43</cp:revision>
  <dcterms:created xsi:type="dcterms:W3CDTF">2004-06-15T18:50:25Z</dcterms:created>
  <dcterms:modified xsi:type="dcterms:W3CDTF">2010-11-19T09:31:10Z</dcterms:modified>
</cp:coreProperties>
</file>